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772400" cy="10058400"/>
  <p:notesSz cx="7772400" cy="1005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6B00AF-4F06-4DEC-A6B2-AE3ACEA39B85}" v="4" dt="2025-11-05T17:35:00.15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1133" y="-190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e Benkelman" userId="LTrkZY5WwfIWOAy42GqDj2mfTzX9y80d9zlX5XB8+1M=" providerId="None" clId="Web-{8C5201E6-13D6-46BF-9D42-6BD20C6997A0}"/>
    <pc:docChg chg="modSld">
      <pc:chgData name="Jane Benkelman" userId="LTrkZY5WwfIWOAy42GqDj2mfTzX9y80d9zlX5XB8+1M=" providerId="None" clId="Web-{8C5201E6-13D6-46BF-9D42-6BD20C6997A0}" dt="2025-10-29T20:41:55.095" v="525" actId="20577"/>
      <pc:docMkLst>
        <pc:docMk/>
      </pc:docMkLst>
      <pc:sldChg chg="modSp">
        <pc:chgData name="Jane Benkelman" userId="LTrkZY5WwfIWOAy42GqDj2mfTzX9y80d9zlX5XB8+1M=" providerId="None" clId="Web-{8C5201E6-13D6-46BF-9D42-6BD20C6997A0}" dt="2025-10-29T20:41:55.095" v="525" actId="20577"/>
        <pc:sldMkLst>
          <pc:docMk/>
          <pc:sldMk cId="0" sldId="256"/>
        </pc:sldMkLst>
        <pc:spChg chg="mod">
          <ac:chgData name="Jane Benkelman" userId="LTrkZY5WwfIWOAy42GqDj2mfTzX9y80d9zlX5XB8+1M=" providerId="None" clId="Web-{8C5201E6-13D6-46BF-9D42-6BD20C6997A0}" dt="2025-10-29T20:21:30.548" v="0" actId="20577"/>
          <ac:spMkLst>
            <pc:docMk/>
            <pc:sldMk cId="0" sldId="256"/>
            <ac:spMk id="2" creationId="{00000000-0000-0000-0000-000000000000}"/>
          </ac:spMkLst>
        </pc:spChg>
        <pc:spChg chg="mod">
          <ac:chgData name="Jane Benkelman" userId="LTrkZY5WwfIWOAy42GqDj2mfTzX9y80d9zlX5XB8+1M=" providerId="None" clId="Web-{8C5201E6-13D6-46BF-9D42-6BD20C6997A0}" dt="2025-10-29T20:41:30.642" v="521" actId="1076"/>
          <ac:spMkLst>
            <pc:docMk/>
            <pc:sldMk cId="0" sldId="256"/>
            <ac:spMk id="3" creationId="{00000000-0000-0000-0000-000000000000}"/>
          </ac:spMkLst>
        </pc:spChg>
        <pc:spChg chg="mod">
          <ac:chgData name="Jane Benkelman" userId="LTrkZY5WwfIWOAy42GqDj2mfTzX9y80d9zlX5XB8+1M=" providerId="None" clId="Web-{8C5201E6-13D6-46BF-9D42-6BD20C6997A0}" dt="2025-10-29T20:41:02.657" v="518" actId="20577"/>
          <ac:spMkLst>
            <pc:docMk/>
            <pc:sldMk cId="0" sldId="256"/>
            <ac:spMk id="4" creationId="{00000000-0000-0000-0000-000000000000}"/>
          </ac:spMkLst>
        </pc:spChg>
        <pc:spChg chg="mod">
          <ac:chgData name="Jane Benkelman" userId="LTrkZY5WwfIWOAy42GqDj2mfTzX9y80d9zlX5XB8+1M=" providerId="None" clId="Web-{8C5201E6-13D6-46BF-9D42-6BD20C6997A0}" dt="2025-10-29T20:41:30.657" v="522" actId="1076"/>
          <ac:spMkLst>
            <pc:docMk/>
            <pc:sldMk cId="0" sldId="256"/>
            <ac:spMk id="8" creationId="{00000000-0000-0000-0000-000000000000}"/>
          </ac:spMkLst>
        </pc:spChg>
        <pc:spChg chg="mod">
          <ac:chgData name="Jane Benkelman" userId="LTrkZY5WwfIWOAy42GqDj2mfTzX9y80d9zlX5XB8+1M=" providerId="None" clId="Web-{8C5201E6-13D6-46BF-9D42-6BD20C6997A0}" dt="2025-10-29T20:33:36.689" v="339" actId="20577"/>
          <ac:spMkLst>
            <pc:docMk/>
            <pc:sldMk cId="0" sldId="256"/>
            <ac:spMk id="12" creationId="{00000000-0000-0000-0000-000000000000}"/>
          </ac:spMkLst>
        </pc:spChg>
        <pc:spChg chg="mod">
          <ac:chgData name="Jane Benkelman" userId="LTrkZY5WwfIWOAy42GqDj2mfTzX9y80d9zlX5XB8+1M=" providerId="None" clId="Web-{8C5201E6-13D6-46BF-9D42-6BD20C6997A0}" dt="2025-10-29T20:41:51.970" v="524" actId="20577"/>
          <ac:spMkLst>
            <pc:docMk/>
            <pc:sldMk cId="0" sldId="256"/>
            <ac:spMk id="18" creationId="{00000000-0000-0000-0000-000000000000}"/>
          </ac:spMkLst>
        </pc:spChg>
        <pc:spChg chg="mod">
          <ac:chgData name="Jane Benkelman" userId="LTrkZY5WwfIWOAy42GqDj2mfTzX9y80d9zlX5XB8+1M=" providerId="None" clId="Web-{8C5201E6-13D6-46BF-9D42-6BD20C6997A0}" dt="2025-10-29T20:36:24.017" v="490" actId="1076"/>
          <ac:spMkLst>
            <pc:docMk/>
            <pc:sldMk cId="0" sldId="256"/>
            <ac:spMk id="21" creationId="{65F6DCA5-FA5E-5E7A-A6FE-0380B70D2AE8}"/>
          </ac:spMkLst>
        </pc:spChg>
        <pc:spChg chg="mod">
          <ac:chgData name="Jane Benkelman" userId="LTrkZY5WwfIWOAy42GqDj2mfTzX9y80d9zlX5XB8+1M=" providerId="None" clId="Web-{8C5201E6-13D6-46BF-9D42-6BD20C6997A0}" dt="2025-10-29T20:41:55.095" v="525" actId="20577"/>
          <ac:spMkLst>
            <pc:docMk/>
            <pc:sldMk cId="0" sldId="256"/>
            <ac:spMk id="22" creationId="{2EBA6F30-FE31-70A1-EA39-C07C5C00DA88}"/>
          </ac:spMkLst>
        </pc:spChg>
        <pc:grpChg chg="mod">
          <ac:chgData name="Jane Benkelman" userId="LTrkZY5WwfIWOAy42GqDj2mfTzX9y80d9zlX5XB8+1M=" providerId="None" clId="Web-{8C5201E6-13D6-46BF-9D42-6BD20C6997A0}" dt="2025-10-29T20:41:30.688" v="523" actId="1076"/>
          <ac:grpSpMkLst>
            <pc:docMk/>
            <pc:sldMk cId="0" sldId="256"/>
            <ac:grpSpMk id="23" creationId="{0CC68B51-F50F-65EE-8DC5-720DA6E64C76}"/>
          </ac:grpSpMkLst>
        </pc:grpChg>
        <pc:picChg chg="mod">
          <ac:chgData name="Jane Benkelman" userId="LTrkZY5WwfIWOAy42GqDj2mfTzX9y80d9zlX5XB8+1M=" providerId="None" clId="Web-{8C5201E6-13D6-46BF-9D42-6BD20C6997A0}" dt="2025-10-29T20:24:51.517" v="132"/>
          <ac:picMkLst>
            <pc:docMk/>
            <pc:sldMk cId="0" sldId="256"/>
            <ac:picMk id="20" creationId="{00000000-0000-0000-0000-000000000000}"/>
          </ac:picMkLst>
        </pc:picChg>
      </pc:sldChg>
    </pc:docChg>
  </pc:docChgLst>
  <pc:docChgLst>
    <pc:chgData name="Jane Benkelman" userId="LTrkZY5WwfIWOAy42GqDj2mfTzX9y80d9zlX5XB8+1M=" providerId="None" clId="Web-{006B00AF-4F06-4DEC-A6B2-AE3ACEA39B85}"/>
    <pc:docChg chg="modSld">
      <pc:chgData name="Jane Benkelman" userId="LTrkZY5WwfIWOAy42GqDj2mfTzX9y80d9zlX5XB8+1M=" providerId="None" clId="Web-{006B00AF-4F06-4DEC-A6B2-AE3ACEA39B85}" dt="2025-11-05T17:34:55.478" v="0" actId="20577"/>
      <pc:docMkLst>
        <pc:docMk/>
      </pc:docMkLst>
      <pc:sldChg chg="modSp">
        <pc:chgData name="Jane Benkelman" userId="LTrkZY5WwfIWOAy42GqDj2mfTzX9y80d9zlX5XB8+1M=" providerId="None" clId="Web-{006B00AF-4F06-4DEC-A6B2-AE3ACEA39B85}" dt="2025-11-05T17:34:55.478" v="0" actId="20577"/>
        <pc:sldMkLst>
          <pc:docMk/>
          <pc:sldMk cId="0" sldId="256"/>
        </pc:sldMkLst>
        <pc:spChg chg="mod">
          <ac:chgData name="Jane Benkelman" userId="LTrkZY5WwfIWOAy42GqDj2mfTzX9y80d9zlX5XB8+1M=" providerId="None" clId="Web-{006B00AF-4F06-4DEC-A6B2-AE3ACEA39B85}" dt="2025-11-05T17:34:55.478" v="0" actId="20577"/>
          <ac:spMkLst>
            <pc:docMk/>
            <pc:sldMk cId="0" sldId="256"/>
            <ac:spMk id="4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05429" y="417486"/>
            <a:ext cx="1987550" cy="606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dcouncil.org/learn-with-us/ad-council-research-institute/extreme-risk-protection-orders-erpos-study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lcp.law.duke.edu/article/implementation-and-effectiveness-of-connecticuts-risk-based-gun-removal-law-swanson-vol80-iss2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mailto:sfischer@adcouncil.org" TargetMode="External"/><Relationship Id="rId4" Type="http://schemas.openxmlformats.org/officeDocument/2006/relationships/image" Target="../media/image3.png"/><Relationship Id="rId9" Type="http://schemas.openxmlformats.org/officeDocument/2006/relationships/hyperlink" Target="https://pubmed.ncbi.nlm.nih.gov/31426088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04011" y="417486"/>
            <a:ext cx="2764379" cy="587981"/>
          </a:xfrm>
          <a:prstGeom prst="rect">
            <a:avLst/>
          </a:prstGeom>
        </p:spPr>
        <p:txBody>
          <a:bodyPr vert="horz" wrap="square" lIns="0" tIns="33655" rIns="0" bIns="0" rtlCol="0" anchor="t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265"/>
              </a:spcBef>
            </a:pPr>
            <a:r>
              <a:rPr dirty="0"/>
              <a:t>Pause</a:t>
            </a:r>
            <a:r>
              <a:rPr spc="-60" dirty="0"/>
              <a:t> </a:t>
            </a:r>
            <a:r>
              <a:rPr dirty="0"/>
              <a:t>to</a:t>
            </a:r>
            <a:r>
              <a:rPr spc="-55" dirty="0"/>
              <a:t> </a:t>
            </a:r>
            <a:r>
              <a:rPr spc="-20" dirty="0"/>
              <a:t>Heal</a:t>
            </a:r>
            <a:br>
              <a:rPr lang="en-US" spc="-20" dirty="0"/>
            </a:br>
            <a:r>
              <a:rPr sz="1200" b="0" dirty="0">
                <a:latin typeface="Calibri"/>
                <a:cs typeface="Calibri"/>
              </a:rPr>
              <a:t>Extreme</a:t>
            </a:r>
            <a:r>
              <a:rPr sz="1200" b="0" spc="-50" dirty="0">
                <a:latin typeface="Calibri"/>
                <a:cs typeface="Calibri"/>
              </a:rPr>
              <a:t> </a:t>
            </a:r>
            <a:r>
              <a:rPr sz="1200" b="0" dirty="0">
                <a:latin typeface="Calibri"/>
                <a:cs typeface="Calibri"/>
              </a:rPr>
              <a:t>Risk</a:t>
            </a:r>
            <a:r>
              <a:rPr sz="1200" b="0" spc="-50" dirty="0">
                <a:latin typeface="Calibri"/>
                <a:cs typeface="Calibri"/>
              </a:rPr>
              <a:t> </a:t>
            </a:r>
            <a:r>
              <a:rPr sz="1200" b="0" dirty="0">
                <a:latin typeface="Calibri"/>
                <a:cs typeface="Calibri"/>
              </a:rPr>
              <a:t>Laws</a:t>
            </a:r>
            <a:r>
              <a:rPr sz="1200" b="0" spc="-45" dirty="0">
                <a:latin typeface="Calibri"/>
                <a:cs typeface="Calibri"/>
              </a:rPr>
              <a:t> </a:t>
            </a:r>
            <a:r>
              <a:rPr sz="1200" b="0" spc="-10" dirty="0">
                <a:latin typeface="Calibri"/>
                <a:cs typeface="Calibri"/>
              </a:rPr>
              <a:t>Education</a:t>
            </a:r>
            <a:endParaRPr lang="en-US" sz="1200" b="0" spc="-10" dirty="0">
              <a:latin typeface="Calibri"/>
              <a:ea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300" y="7564237"/>
            <a:ext cx="7543800" cy="16510"/>
          </a:xfrm>
          <a:custGeom>
            <a:avLst/>
            <a:gdLst/>
            <a:ahLst/>
            <a:cxnLst/>
            <a:rect l="l" t="t" r="r" b="b"/>
            <a:pathLst>
              <a:path w="7543800" h="16509">
                <a:moveTo>
                  <a:pt x="0" y="0"/>
                </a:moveTo>
                <a:lnTo>
                  <a:pt x="7543800" y="15951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07238" y="1491322"/>
            <a:ext cx="3966210" cy="5922134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/>
            <a:r>
              <a:rPr sz="12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CAMPAIGN</a:t>
            </a:r>
            <a:r>
              <a:rPr sz="1200" b="1" u="sng" spc="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2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OVERVIEW</a:t>
            </a:r>
            <a:r>
              <a:rPr sz="1200" b="1" u="none" spc="-10" dirty="0">
                <a:latin typeface="Calibri"/>
                <a:cs typeface="Calibri"/>
              </a:rPr>
              <a:t>:</a:t>
            </a:r>
            <a:endParaRPr sz="1200" dirty="0">
              <a:latin typeface="Calibri"/>
              <a:cs typeface="Calibri"/>
            </a:endParaRPr>
          </a:p>
          <a:p>
            <a:pPr marL="12700" marR="22860"/>
            <a:r>
              <a:rPr sz="1200" dirty="0">
                <a:latin typeface="Calibri"/>
                <a:cs typeface="Calibri"/>
              </a:rPr>
              <a:t>Extreme risk laws </a:t>
            </a:r>
            <a:r>
              <a:rPr lang="en-US" sz="1200" dirty="0">
                <a:latin typeface="Calibri"/>
                <a:cs typeface="Calibri"/>
              </a:rPr>
              <a:t>are life-saving tools available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in </a:t>
            </a:r>
            <a:r>
              <a:rPr lang="en-US" sz="1200" dirty="0">
                <a:latin typeface="Calibri"/>
                <a:cs typeface="Calibri"/>
              </a:rPr>
              <a:t>22</a:t>
            </a:r>
            <a:r>
              <a:rPr sz="1200" dirty="0">
                <a:latin typeface="Calibri"/>
                <a:cs typeface="Calibri"/>
              </a:rPr>
              <a:t> states and Washington,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D.C. </a:t>
            </a:r>
            <a:r>
              <a:rPr sz="1200" spc="-20" dirty="0">
                <a:latin typeface="Calibri"/>
                <a:cs typeface="Calibri"/>
              </a:rPr>
              <a:t>that </a:t>
            </a:r>
            <a:r>
              <a:rPr sz="1200" dirty="0">
                <a:latin typeface="Calibri"/>
                <a:cs typeface="Calibri"/>
              </a:rPr>
              <a:t>temporarily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remove access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to a gun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for someone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in crisis.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However,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awareness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of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these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tools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remains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lo</a:t>
            </a:r>
            <a:r>
              <a:rPr lang="en-US" sz="1200" dirty="0">
                <a:latin typeface="Calibri"/>
                <a:cs typeface="Calibri"/>
              </a:rPr>
              <a:t>w among the general public</a:t>
            </a:r>
            <a:r>
              <a:rPr sz="1200" spc="-10" dirty="0">
                <a:latin typeface="Calibri"/>
                <a:cs typeface="Calibri"/>
              </a:rPr>
              <a:t>.</a:t>
            </a:r>
            <a:endParaRPr lang="en-US" sz="1200" spc="-10" dirty="0">
              <a:latin typeface="Calibri"/>
              <a:cs typeface="Calibri"/>
            </a:endParaRPr>
          </a:p>
          <a:p>
            <a:pPr marL="12700" marR="22860"/>
            <a:endParaRPr sz="1200" dirty="0">
              <a:latin typeface="Calibri"/>
              <a:cs typeface="Calibri"/>
            </a:endParaRPr>
          </a:p>
          <a:p>
            <a:pPr marL="12700" marR="81280"/>
            <a:r>
              <a:rPr sz="1200" dirty="0">
                <a:latin typeface="Calibri"/>
                <a:cs typeface="Calibri"/>
              </a:rPr>
              <a:t>To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combat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this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low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awareness</a:t>
            </a:r>
            <a:r>
              <a:rPr sz="1200" spc="-10" dirty="0">
                <a:latin typeface="Calibri"/>
                <a:cs typeface="Calibri"/>
              </a:rPr>
              <a:t>,</a:t>
            </a:r>
            <a:r>
              <a:rPr lang="en-US" sz="1200" spc="-10" dirty="0">
                <a:latin typeface="Calibri"/>
                <a:cs typeface="Calibri"/>
              </a:rPr>
              <a:t> the </a:t>
            </a:r>
            <a:r>
              <a:rPr sz="1200" dirty="0">
                <a:latin typeface="Calibri"/>
                <a:cs typeface="Calibri"/>
              </a:rPr>
              <a:t>Ad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Council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and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Brady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came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together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to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launch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“Pause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25" dirty="0">
                <a:latin typeface="Calibri"/>
                <a:cs typeface="Calibri"/>
              </a:rPr>
              <a:t>to </a:t>
            </a:r>
            <a:r>
              <a:rPr sz="1200" dirty="0">
                <a:latin typeface="Calibri"/>
                <a:cs typeface="Calibri"/>
              </a:rPr>
              <a:t>Heal,”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lang="en-US" sz="1200" spc="-15" dirty="0">
                <a:latin typeface="Calibri"/>
                <a:cs typeface="Calibri"/>
              </a:rPr>
              <a:t>piloted in Illinois with the Illinois Department of Public Health. "Pause to Heal" is an i</a:t>
            </a:r>
            <a:r>
              <a:rPr lang="en-US" sz="1200" dirty="0">
                <a:latin typeface="Calibri"/>
                <a:cs typeface="Calibri"/>
              </a:rPr>
              <a:t>nnovative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and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comprehensive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public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education</a:t>
            </a:r>
            <a:r>
              <a:rPr sz="1200" spc="-10" dirty="0">
                <a:latin typeface="Calibri"/>
                <a:cs typeface="Calibri"/>
              </a:rPr>
              <a:t> campaign </a:t>
            </a:r>
            <a:r>
              <a:rPr lang="en-US" sz="1200" dirty="0">
                <a:latin typeface="Calibri"/>
                <a:cs typeface="Calibri"/>
              </a:rPr>
              <a:t>aimed at raising awareness of extreme risk laws – called "Firearm Restraining Orders" in Illinois—as life-saving intervention tools.</a:t>
            </a:r>
            <a:endParaRPr lang="en-US" sz="1200" spc="-10" dirty="0">
              <a:latin typeface="Calibri"/>
              <a:cs typeface="Calibri"/>
            </a:endParaRPr>
          </a:p>
          <a:p>
            <a:pPr marL="12700" marR="81280"/>
            <a:endParaRPr sz="1200" dirty="0">
              <a:latin typeface="Calibri"/>
              <a:cs typeface="Calibri"/>
            </a:endParaRPr>
          </a:p>
          <a:p>
            <a:pPr marL="12700" marR="5080"/>
            <a:r>
              <a:rPr lang="en-US" sz="1200" dirty="0">
                <a:latin typeface="Calibri"/>
                <a:cs typeface="Calibri"/>
              </a:rPr>
              <a:t>With a successful launch in Illinois, the goal is to expand the </a:t>
            </a:r>
            <a:r>
              <a:rPr sz="1200" dirty="0">
                <a:latin typeface="Calibri"/>
                <a:cs typeface="Calibri"/>
              </a:rPr>
              <a:t>"Pause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to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Heal"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campaign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lang="en-US" sz="1200" spc="-25" dirty="0">
                <a:latin typeface="Calibri"/>
                <a:cs typeface="Calibri"/>
              </a:rPr>
              <a:t>to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lang="en-US" sz="1200" spc="-25" dirty="0">
                <a:latin typeface="Calibri"/>
                <a:cs typeface="Calibri"/>
              </a:rPr>
              <a:t>all other </a:t>
            </a:r>
            <a:r>
              <a:rPr sz="1200" dirty="0">
                <a:latin typeface="Calibri"/>
                <a:cs typeface="Calibri"/>
              </a:rPr>
              <a:t>states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with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these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laws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in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place</a:t>
            </a:r>
            <a:r>
              <a:rPr lang="en-US" sz="1200" spc="-10" dirty="0">
                <a:latin typeface="Calibri"/>
                <a:cs typeface="Calibri"/>
              </a:rPr>
              <a:t> via local partnerships.</a:t>
            </a:r>
          </a:p>
          <a:p>
            <a:pPr marL="12700" marR="5080"/>
            <a:endParaRPr lang="en-US" sz="1200" spc="-10" dirty="0">
              <a:latin typeface="Calibri"/>
              <a:cs typeface="Calibri"/>
            </a:endParaRPr>
          </a:p>
          <a:p>
            <a:pPr marL="12700"/>
            <a:r>
              <a:rPr lang="en-US" sz="1200" b="1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CREATIVE:</a:t>
            </a:r>
            <a:endParaRPr lang="en-US" sz="1200" dirty="0">
              <a:latin typeface="Calibri"/>
              <a:cs typeface="Calibri"/>
            </a:endParaRPr>
          </a:p>
          <a:p>
            <a:pPr marL="12700" marR="5080"/>
            <a:r>
              <a:rPr lang="en-US" sz="1200" dirty="0">
                <a:latin typeface="Calibri"/>
                <a:cs typeface="Calibri"/>
              </a:rPr>
              <a:t>In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any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crisis,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time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is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precious.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Those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in</a:t>
            </a:r>
            <a:r>
              <a:rPr lang="en-US" sz="1200" spc="1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crisis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need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time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to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spc="-10" dirty="0">
                <a:latin typeface="Calibri"/>
                <a:cs typeface="Calibri"/>
              </a:rPr>
              <a:t>think</a:t>
            </a:r>
            <a:r>
              <a:rPr lang="en-US" sz="1200" spc="50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things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over,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to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seek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professional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support,</a:t>
            </a:r>
            <a:r>
              <a:rPr lang="en-US" sz="1200" spc="1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and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to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heal.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When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a</a:t>
            </a:r>
            <a:r>
              <a:rPr lang="en-US" sz="1200" spc="15" dirty="0">
                <a:latin typeface="Calibri"/>
                <a:cs typeface="Calibri"/>
              </a:rPr>
              <a:t> </a:t>
            </a:r>
            <a:r>
              <a:rPr lang="en-US" sz="1200" spc="-10" dirty="0">
                <a:latin typeface="Calibri"/>
                <a:cs typeface="Calibri"/>
              </a:rPr>
              <a:t>loved </a:t>
            </a:r>
            <a:r>
              <a:rPr lang="en-US" sz="1200" dirty="0">
                <a:latin typeface="Calibri"/>
                <a:cs typeface="Calibri"/>
              </a:rPr>
              <a:t>one</a:t>
            </a:r>
            <a:r>
              <a:rPr lang="en-US" sz="1200" spc="1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is</a:t>
            </a:r>
            <a:r>
              <a:rPr lang="en-US" sz="1200" spc="1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saying</a:t>
            </a:r>
            <a:r>
              <a:rPr lang="en-US" sz="1200" spc="1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or</a:t>
            </a:r>
            <a:r>
              <a:rPr lang="en-US" sz="1200" spc="1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doing</a:t>
            </a:r>
            <a:r>
              <a:rPr lang="en-US" sz="1200" spc="2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things</a:t>
            </a:r>
            <a:r>
              <a:rPr lang="en-US" sz="1200" spc="1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that</a:t>
            </a:r>
            <a:r>
              <a:rPr lang="en-US" sz="1200" spc="1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suggest</a:t>
            </a:r>
            <a:r>
              <a:rPr lang="en-US" sz="1200" spc="1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they</a:t>
            </a:r>
            <a:r>
              <a:rPr lang="en-US" sz="1200" spc="2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intend</a:t>
            </a:r>
            <a:r>
              <a:rPr lang="en-US" sz="1200" spc="1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to</a:t>
            </a:r>
            <a:r>
              <a:rPr lang="en-US" sz="1200" spc="15" dirty="0">
                <a:latin typeface="Calibri"/>
                <a:cs typeface="Calibri"/>
              </a:rPr>
              <a:t> </a:t>
            </a:r>
            <a:r>
              <a:rPr lang="en-US" sz="1200" spc="-20" dirty="0">
                <a:latin typeface="Calibri"/>
                <a:cs typeface="Calibri"/>
              </a:rPr>
              <a:t>harm </a:t>
            </a:r>
            <a:r>
              <a:rPr lang="en-US" sz="1200" dirty="0">
                <a:latin typeface="Calibri"/>
                <a:cs typeface="Calibri"/>
              </a:rPr>
              <a:t>themselves</a:t>
            </a:r>
            <a:r>
              <a:rPr lang="en-US" sz="1200" spc="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or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others,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having</a:t>
            </a:r>
            <a:r>
              <a:rPr lang="en-US" sz="1200" spc="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access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to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a</a:t>
            </a:r>
            <a:r>
              <a:rPr lang="en-US" sz="1200" spc="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gun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can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create</a:t>
            </a:r>
            <a:r>
              <a:rPr lang="en-US" sz="1200" spc="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a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spc="-10" dirty="0">
                <a:latin typeface="Calibri"/>
                <a:cs typeface="Calibri"/>
              </a:rPr>
              <a:t>dangerous situation. Extreme risk laws hit “pause” during moments of crisis to allow loved ones the time to heal.</a:t>
            </a:r>
          </a:p>
          <a:p>
            <a:pPr marL="12700" marR="5080"/>
            <a:endParaRPr lang="en-US" sz="1200" dirty="0">
              <a:latin typeface="Calibri"/>
              <a:cs typeface="Calibri"/>
            </a:endParaRPr>
          </a:p>
          <a:p>
            <a:pPr marL="12700" marR="5080"/>
            <a:r>
              <a:rPr lang="en-US" sz="1200" dirty="0">
                <a:latin typeface="Calibri"/>
                <a:cs typeface="Calibri"/>
              </a:rPr>
              <a:t>The “Pause to Heal” PSAs convey</a:t>
            </a:r>
            <a:r>
              <a:rPr lang="en-US" sz="1200" spc="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the</a:t>
            </a:r>
            <a:r>
              <a:rPr lang="en-US" sz="1200" spc="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power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of</a:t>
            </a:r>
            <a:r>
              <a:rPr lang="en-US" sz="1200" spc="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this</a:t>
            </a:r>
            <a:r>
              <a:rPr lang="en-US" sz="1200" spc="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pause through emotional storytelling to demonstrate the healing potential of extreme risk laws, as well as explanatory messaging to provide more information about this tool.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All</a:t>
            </a:r>
            <a:r>
              <a:rPr lang="en-US" sz="1200" spc="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creative drives</a:t>
            </a:r>
            <a:r>
              <a:rPr lang="en-US" sz="1200" spc="1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to</a:t>
            </a:r>
            <a:r>
              <a:rPr lang="en-US" sz="1200" spc="10" dirty="0">
                <a:latin typeface="Calibri"/>
                <a:cs typeface="Calibri"/>
              </a:rPr>
              <a:t> state-specific resources and encourages viewers to learn more.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14299" y="9044829"/>
            <a:ext cx="7543800" cy="16510"/>
          </a:xfrm>
          <a:custGeom>
            <a:avLst/>
            <a:gdLst/>
            <a:ahLst/>
            <a:cxnLst/>
            <a:rect l="l" t="t" r="r" b="b"/>
            <a:pathLst>
              <a:path w="7543800" h="16509">
                <a:moveTo>
                  <a:pt x="0" y="0"/>
                </a:moveTo>
                <a:lnTo>
                  <a:pt x="7543800" y="15951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593" y="210661"/>
            <a:ext cx="800467" cy="800467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60819" y="336236"/>
            <a:ext cx="640781" cy="640781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58586" y="232524"/>
            <a:ext cx="800451" cy="800446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4472062" y="3656787"/>
            <a:ext cx="2993099" cy="2783454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TARGET</a:t>
            </a:r>
            <a:r>
              <a:rPr sz="1200" b="1" u="sng" spc="-3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2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AUDIENCE:</a:t>
            </a:r>
            <a:endParaRPr sz="1200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lang="en-US" sz="1200" spc="-20" dirty="0">
                <a:latin typeface="Calibri"/>
                <a:cs typeface="Calibri"/>
              </a:rPr>
              <a:t>Adults in the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inner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circle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of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a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gun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owner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in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crisis,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spc="-25" dirty="0">
                <a:latin typeface="Calibri"/>
                <a:cs typeface="Calibri"/>
              </a:rPr>
              <a:t>who </a:t>
            </a:r>
            <a:r>
              <a:rPr sz="1200" dirty="0">
                <a:latin typeface="Calibri"/>
                <a:cs typeface="Calibri"/>
              </a:rPr>
              <a:t>may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feel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like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there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is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no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relief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in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sight.</a:t>
            </a:r>
            <a:endParaRPr lang="en-US" sz="1200" spc="-10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endParaRPr lang="en-US" sz="1200" spc="-1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n-US" sz="1200" b="1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CAMPAIGN</a:t>
            </a:r>
            <a:r>
              <a:rPr lang="en-US" sz="1200" b="1" u="sng" spc="-4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lang="en-US" sz="12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OBJECTIVE:</a:t>
            </a:r>
            <a:endParaRPr lang="en-US" sz="1200" dirty="0">
              <a:latin typeface="Calibri"/>
              <a:cs typeface="Calibri"/>
            </a:endParaRPr>
          </a:p>
          <a:p>
            <a:pPr marL="12700" marR="5080"/>
            <a:r>
              <a:rPr lang="en-US" sz="1200" dirty="0">
                <a:latin typeface="Calibri"/>
                <a:cs typeface="Calibri"/>
              </a:rPr>
              <a:t>Raise</a:t>
            </a:r>
            <a:r>
              <a:rPr lang="en-US" sz="1200" spc="-25" dirty="0">
                <a:latin typeface="Calibri"/>
                <a:cs typeface="Calibri"/>
              </a:rPr>
              <a:t> </a:t>
            </a:r>
            <a:r>
              <a:rPr lang="en-US" sz="1200" spc="-10" dirty="0">
                <a:latin typeface="Calibri"/>
                <a:cs typeface="Calibri"/>
              </a:rPr>
              <a:t>awareness</a:t>
            </a:r>
            <a:r>
              <a:rPr lang="en-US" sz="1200" spc="-2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of</a:t>
            </a:r>
            <a:r>
              <a:rPr lang="en-US" sz="1200" spc="-20" dirty="0">
                <a:latin typeface="Calibri"/>
                <a:cs typeface="Calibri"/>
              </a:rPr>
              <a:t> extreme risk laws</a:t>
            </a:r>
            <a:r>
              <a:rPr lang="en-US" sz="1200" spc="-10" dirty="0">
                <a:latin typeface="Calibri"/>
                <a:cs typeface="Calibri"/>
              </a:rPr>
              <a:t> nationally </a:t>
            </a:r>
            <a:r>
              <a:rPr lang="en-US" sz="1200" dirty="0">
                <a:latin typeface="Calibri"/>
                <a:cs typeface="Calibri"/>
              </a:rPr>
              <a:t>and</a:t>
            </a:r>
            <a:r>
              <a:rPr lang="en-US" sz="1200" spc="-35" dirty="0">
                <a:latin typeface="Calibri"/>
                <a:cs typeface="Calibri"/>
              </a:rPr>
              <a:t> </a:t>
            </a:r>
            <a:r>
              <a:rPr lang="en-US" sz="1200" spc="-10" dirty="0">
                <a:latin typeface="Calibri"/>
                <a:cs typeface="Calibri"/>
              </a:rPr>
              <a:t>encourage</a:t>
            </a:r>
            <a:r>
              <a:rPr lang="en-US" sz="1200" spc="-30" dirty="0">
                <a:latin typeface="Calibri"/>
                <a:cs typeface="Calibri"/>
              </a:rPr>
              <a:t> people</a:t>
            </a:r>
            <a:r>
              <a:rPr lang="en-US" sz="1200" dirty="0">
                <a:latin typeface="Calibri"/>
                <a:cs typeface="Calibri"/>
              </a:rPr>
              <a:t> to</a:t>
            </a:r>
            <a:r>
              <a:rPr lang="en-US" sz="1200" spc="-3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seek</a:t>
            </a:r>
            <a:r>
              <a:rPr lang="en-US" sz="1200" spc="-3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out</a:t>
            </a:r>
            <a:r>
              <a:rPr lang="en-US" sz="1200" spc="-30" dirty="0">
                <a:latin typeface="Calibri"/>
                <a:cs typeface="Calibri"/>
              </a:rPr>
              <a:t> </a:t>
            </a:r>
            <a:r>
              <a:rPr lang="en-US" sz="1200" spc="-20" dirty="0">
                <a:latin typeface="Calibri"/>
                <a:cs typeface="Calibri"/>
              </a:rPr>
              <a:t>more </a:t>
            </a:r>
            <a:r>
              <a:rPr lang="en-US" sz="1200" spc="-10" dirty="0">
                <a:latin typeface="Calibri"/>
                <a:cs typeface="Calibri"/>
              </a:rPr>
              <a:t>information</a:t>
            </a:r>
            <a:r>
              <a:rPr lang="en-US" sz="1200" spc="-2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and</a:t>
            </a:r>
            <a:r>
              <a:rPr lang="en-US" sz="1200" spc="-2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be</a:t>
            </a:r>
            <a:r>
              <a:rPr lang="en-US" sz="1200" spc="-20" dirty="0">
                <a:latin typeface="Calibri"/>
                <a:cs typeface="Calibri"/>
              </a:rPr>
              <a:t> </a:t>
            </a:r>
            <a:r>
              <a:rPr lang="en-US" sz="1200" spc="-10" dirty="0">
                <a:latin typeface="Calibri"/>
                <a:cs typeface="Calibri"/>
              </a:rPr>
              <a:t>prepared</a:t>
            </a:r>
            <a:r>
              <a:rPr lang="en-US" sz="1200" spc="-2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to</a:t>
            </a:r>
            <a:r>
              <a:rPr lang="en-US" sz="1200" spc="-2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initiate</a:t>
            </a:r>
            <a:r>
              <a:rPr lang="en-US" sz="1200" spc="-2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one</a:t>
            </a:r>
            <a:r>
              <a:rPr lang="en-US" sz="1200" spc="-25" dirty="0">
                <a:latin typeface="Calibri"/>
                <a:cs typeface="Calibri"/>
              </a:rPr>
              <a:t> if </a:t>
            </a:r>
            <a:r>
              <a:rPr lang="en-US" sz="1200" dirty="0">
                <a:latin typeface="Calibri"/>
                <a:cs typeface="Calibri"/>
              </a:rPr>
              <a:t>they</a:t>
            </a:r>
            <a:r>
              <a:rPr lang="en-US" sz="1200" spc="-4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see</a:t>
            </a:r>
            <a:r>
              <a:rPr lang="en-US" sz="1200" spc="-4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the</a:t>
            </a:r>
            <a:r>
              <a:rPr lang="en-US" sz="1200" spc="-40" dirty="0">
                <a:latin typeface="Calibri"/>
                <a:cs typeface="Calibri"/>
              </a:rPr>
              <a:t> </a:t>
            </a:r>
            <a:r>
              <a:rPr lang="en-US" sz="1200" spc="-10" dirty="0">
                <a:latin typeface="Calibri"/>
                <a:cs typeface="Calibri"/>
              </a:rPr>
              <a:t>warning</a:t>
            </a:r>
            <a:r>
              <a:rPr lang="en-US" sz="1200" spc="-4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signs</a:t>
            </a:r>
            <a:r>
              <a:rPr lang="en-US" sz="1200" spc="-4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in</a:t>
            </a:r>
            <a:r>
              <a:rPr lang="en-US" sz="1200" spc="-4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their</a:t>
            </a:r>
            <a:r>
              <a:rPr lang="en-US" sz="1200" spc="-4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loved</a:t>
            </a:r>
            <a:r>
              <a:rPr lang="en-US" sz="1200" spc="-40" dirty="0">
                <a:latin typeface="Calibri"/>
                <a:cs typeface="Calibri"/>
              </a:rPr>
              <a:t> </a:t>
            </a:r>
            <a:r>
              <a:rPr lang="en-US" sz="1200" spc="-20" dirty="0">
                <a:latin typeface="Calibri"/>
                <a:cs typeface="Calibri"/>
              </a:rPr>
              <a:t>ones </a:t>
            </a:r>
            <a:r>
              <a:rPr lang="en-US" sz="1200" dirty="0">
                <a:latin typeface="Calibri"/>
                <a:cs typeface="Calibri"/>
              </a:rPr>
              <a:t>who</a:t>
            </a:r>
            <a:r>
              <a:rPr lang="en-US" sz="1200" spc="-4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have</a:t>
            </a:r>
            <a:r>
              <a:rPr lang="en-US" sz="1200" spc="-4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access</a:t>
            </a:r>
            <a:r>
              <a:rPr lang="en-US" sz="1200" spc="-4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to</a:t>
            </a:r>
            <a:r>
              <a:rPr lang="en-US" sz="1200" spc="-45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a</a:t>
            </a:r>
            <a:r>
              <a:rPr lang="en-US" sz="1200" spc="-45" dirty="0">
                <a:latin typeface="Calibri"/>
                <a:cs typeface="Calibri"/>
              </a:rPr>
              <a:t> </a:t>
            </a:r>
            <a:r>
              <a:rPr lang="en-US" sz="1200" spc="-20" dirty="0">
                <a:latin typeface="Calibri"/>
                <a:cs typeface="Calibri"/>
              </a:rPr>
              <a:t>gun.</a:t>
            </a:r>
          </a:p>
          <a:p>
            <a:pPr marL="12700" marR="5080">
              <a:lnSpc>
                <a:spcPct val="100000"/>
              </a:lnSpc>
            </a:pPr>
            <a:endParaRPr lang="en-US" sz="1200" spc="-2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n-US" sz="1200" b="1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CALL</a:t>
            </a:r>
            <a:r>
              <a:rPr lang="en-US" sz="1200" b="1" u="sng" spc="-3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lang="en-US" sz="1200" b="1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TO</a:t>
            </a:r>
            <a:r>
              <a:rPr lang="en-US" sz="1200" b="1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lang="en-US" sz="12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ACTION:</a:t>
            </a:r>
            <a:endParaRPr lang="en-US" sz="1200" dirty="0">
              <a:latin typeface="Calibri"/>
              <a:cs typeface="Calibri"/>
            </a:endParaRPr>
          </a:p>
          <a:p>
            <a:pPr marL="12700" marR="5080"/>
            <a:r>
              <a:rPr lang="en-US" sz="1200" dirty="0">
                <a:latin typeface="Calibri"/>
                <a:cs typeface="Calibri"/>
              </a:rPr>
              <a:t>By temporarily removing a gun, [name of local extreme risk law] gives a person in crisis time to heal. Learn more at [local resource]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675963" y="9433782"/>
            <a:ext cx="642047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Questions?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Please contact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Sammi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Fischer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(</a:t>
            </a:r>
            <a:r>
              <a:rPr sz="1200" u="sng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5"/>
              </a:rPr>
              <a:t>sfischer@adcouncil.org</a:t>
            </a:r>
            <a:r>
              <a:rPr sz="1200" u="none" spc="-10" dirty="0">
                <a:latin typeface="Calibri"/>
                <a:cs typeface="Calibri"/>
              </a:rPr>
              <a:t>)</a:t>
            </a:r>
            <a:r>
              <a:rPr sz="1200" u="none" spc="-15" dirty="0">
                <a:latin typeface="Calibri"/>
                <a:cs typeface="Calibri"/>
              </a:rPr>
              <a:t> </a:t>
            </a:r>
            <a:r>
              <a:rPr sz="1200" u="none" dirty="0">
                <a:latin typeface="Calibri"/>
                <a:cs typeface="Calibri"/>
              </a:rPr>
              <a:t>for</a:t>
            </a:r>
            <a:r>
              <a:rPr sz="1200" u="none" spc="5" dirty="0">
                <a:latin typeface="Calibri"/>
                <a:cs typeface="Calibri"/>
              </a:rPr>
              <a:t> </a:t>
            </a:r>
            <a:r>
              <a:rPr sz="1200" u="none" dirty="0">
                <a:latin typeface="Calibri"/>
                <a:cs typeface="Calibri"/>
              </a:rPr>
              <a:t>more </a:t>
            </a:r>
            <a:r>
              <a:rPr sz="1200" u="none" spc="-10" dirty="0">
                <a:latin typeface="Calibri"/>
                <a:cs typeface="Calibri"/>
              </a:rPr>
              <a:t>information.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14300" y="1250123"/>
            <a:ext cx="7543800" cy="16510"/>
          </a:xfrm>
          <a:custGeom>
            <a:avLst/>
            <a:gdLst/>
            <a:ahLst/>
            <a:cxnLst/>
            <a:rect l="l" t="t" r="r" b="b"/>
            <a:pathLst>
              <a:path w="7543800" h="16509">
                <a:moveTo>
                  <a:pt x="0" y="0"/>
                </a:moveTo>
                <a:lnTo>
                  <a:pt x="7543800" y="15951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object 20" descr="A person and person sitting on a bed&#10;&#10;AI-generated content may be incorrect."/>
          <p:cNvPicPr/>
          <p:nvPr/>
        </p:nvPicPr>
        <p:blipFill>
          <a:blip r:embed="rId6"/>
          <a:stretch>
            <a:fillRect/>
          </a:stretch>
        </p:blipFill>
        <p:spPr>
          <a:xfrm>
            <a:off x="4442084" y="1639310"/>
            <a:ext cx="2897945" cy="1630094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0CC68B51-F50F-65EE-8DC5-720DA6E64C76}"/>
              </a:ext>
            </a:extLst>
          </p:cNvPr>
          <p:cNvGrpSpPr/>
          <p:nvPr/>
        </p:nvGrpSpPr>
        <p:grpSpPr>
          <a:xfrm>
            <a:off x="639864" y="7796252"/>
            <a:ext cx="6492671" cy="1233347"/>
            <a:chOff x="393484" y="7656030"/>
            <a:chExt cx="6492671" cy="1233347"/>
          </a:xfrm>
        </p:grpSpPr>
        <p:sp>
          <p:nvSpPr>
            <p:cNvPr id="18" name="object 18"/>
            <p:cNvSpPr txBox="1"/>
            <p:nvPr/>
          </p:nvSpPr>
          <p:spPr>
            <a:xfrm>
              <a:off x="2743200" y="7656030"/>
              <a:ext cx="1793239" cy="1051570"/>
            </a:xfrm>
            <a:prstGeom prst="rect">
              <a:avLst/>
            </a:prstGeom>
          </p:spPr>
          <p:txBody>
            <a:bodyPr vert="horz" wrap="square" lIns="0" tIns="12700" rIns="0" bIns="0" rtlCol="0" anchor="t">
              <a:spAutoFit/>
            </a:bodyPr>
            <a:lstStyle/>
            <a:p>
              <a:pPr algn="ctr">
                <a:lnSpc>
                  <a:spcPts val="2875"/>
                </a:lnSpc>
                <a:spcBef>
                  <a:spcPts val="100"/>
                </a:spcBef>
              </a:pPr>
              <a:r>
                <a:rPr lang="en-US" sz="2400" b="1" spc="-25" dirty="0">
                  <a:solidFill>
                    <a:schemeClr val="tx1"/>
                  </a:solidFill>
                  <a:latin typeface="Arial"/>
                  <a:cs typeface="Arial"/>
                </a:rPr>
                <a:t>1 Life Saved</a:t>
              </a:r>
              <a:endParaRPr sz="24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pPr marL="12065" marR="5080" indent="-635" algn="ctr">
                <a:lnSpc>
                  <a:spcPts val="1320"/>
                </a:lnSpc>
                <a:spcBef>
                  <a:spcPts val="40"/>
                </a:spcBef>
              </a:pPr>
              <a:r>
                <a:rPr lang="en-US" sz="1100" dirty="0">
                  <a:solidFill>
                    <a:schemeClr val="tx1"/>
                  </a:solidFill>
                  <a:latin typeface="Calibri"/>
                  <a:cs typeface="Calibri"/>
                </a:rPr>
                <a:t>from firearm suicide for every 10-20 extreme risk orders issued in Connecticut (Source: </a:t>
              </a:r>
              <a:r>
                <a:rPr lang="en-US" sz="1100" dirty="0">
                  <a:solidFill>
                    <a:srgbClr val="FF0000"/>
                  </a:solidFill>
                  <a:latin typeface="Calibri"/>
                  <a:cs typeface="Calibri"/>
                  <a:hlinkClick r:id="rId7"/>
                </a:rPr>
                <a:t>Duke Law</a:t>
              </a:r>
              <a:r>
                <a:rPr lang="en-US" sz="1100" dirty="0">
                  <a:solidFill>
                    <a:schemeClr val="tx1"/>
                  </a:solidFill>
                  <a:latin typeface="Calibri"/>
                  <a:cs typeface="Calibri"/>
                </a:rPr>
                <a:t>)</a:t>
              </a:r>
              <a:endParaRPr sz="1100" dirty="0">
                <a:solidFill>
                  <a:schemeClr val="tx1"/>
                </a:solidFill>
                <a:latin typeface="Calibri"/>
                <a:cs typeface="Calibri"/>
              </a:endParaRPr>
            </a:p>
          </p:txBody>
        </p:sp>
        <p:sp>
          <p:nvSpPr>
            <p:cNvPr id="21" name="object 18">
              <a:extLst>
                <a:ext uri="{FF2B5EF4-FFF2-40B4-BE49-F238E27FC236}">
                  <a16:creationId xmlns:a16="http://schemas.microsoft.com/office/drawing/2014/main" id="{65F6DCA5-FA5E-5E7A-A6FE-0380B70D2AE8}"/>
                </a:ext>
              </a:extLst>
            </p:cNvPr>
            <p:cNvSpPr txBox="1"/>
            <p:nvPr/>
          </p:nvSpPr>
          <p:spPr>
            <a:xfrm>
              <a:off x="393484" y="7661276"/>
              <a:ext cx="1793239" cy="1218282"/>
            </a:xfrm>
            <a:prstGeom prst="rect">
              <a:avLst/>
            </a:prstGeom>
          </p:spPr>
          <p:txBody>
            <a:bodyPr vert="horz" wrap="square" lIns="0" tIns="12700" rIns="0" bIns="0" rtlCol="0" anchor="t">
              <a:spAutoFit/>
            </a:bodyPr>
            <a:lstStyle/>
            <a:p>
              <a:pPr algn="ctr">
                <a:lnSpc>
                  <a:spcPts val="2875"/>
                </a:lnSpc>
                <a:spcBef>
                  <a:spcPts val="100"/>
                </a:spcBef>
              </a:pPr>
              <a:r>
                <a:rPr lang="en-US" sz="2400" b="1" spc="-25" dirty="0">
                  <a:latin typeface="Arial"/>
                  <a:cs typeface="Arial"/>
                </a:rPr>
                <a:t>75%</a:t>
              </a:r>
              <a:endParaRPr sz="2400" dirty="0">
                <a:latin typeface="Arial"/>
                <a:cs typeface="Arial"/>
              </a:endParaRPr>
            </a:p>
            <a:p>
              <a:pPr marL="12065" marR="5080" indent="-635" algn="ctr">
                <a:lnSpc>
                  <a:spcPts val="1320"/>
                </a:lnSpc>
                <a:spcBef>
                  <a:spcPts val="40"/>
                </a:spcBef>
              </a:pPr>
              <a:r>
                <a:rPr lang="en-US" sz="1100" dirty="0">
                  <a:latin typeface="Calibri"/>
                  <a:cs typeface="Calibri"/>
                </a:rPr>
                <a:t>of U.S. adults have an extremely or somewhat positive reaction to extreme risk laws (Source: </a:t>
              </a:r>
              <a:r>
                <a:rPr lang="en-US" sz="1100" dirty="0">
                  <a:latin typeface="Calibri"/>
                  <a:cs typeface="Calibri"/>
                  <a:hlinkClick r:id="rId8"/>
                </a:rPr>
                <a:t>Ad Council Research Institute</a:t>
              </a:r>
              <a:r>
                <a:rPr lang="en-US" sz="1100" dirty="0">
                  <a:latin typeface="Calibri"/>
                  <a:cs typeface="Calibri"/>
                </a:rPr>
                <a:t>) </a:t>
              </a:r>
            </a:p>
          </p:txBody>
        </p:sp>
        <p:sp>
          <p:nvSpPr>
            <p:cNvPr id="22" name="object 18">
              <a:extLst>
                <a:ext uri="{FF2B5EF4-FFF2-40B4-BE49-F238E27FC236}">
                  <a16:creationId xmlns:a16="http://schemas.microsoft.com/office/drawing/2014/main" id="{2EBA6F30-FE31-70A1-EA39-C07C5C00DA88}"/>
                </a:ext>
              </a:extLst>
            </p:cNvPr>
            <p:cNvSpPr txBox="1"/>
            <p:nvPr/>
          </p:nvSpPr>
          <p:spPr>
            <a:xfrm>
              <a:off x="5092916" y="7671095"/>
              <a:ext cx="1793239" cy="1218282"/>
            </a:xfrm>
            <a:prstGeom prst="rect">
              <a:avLst/>
            </a:prstGeom>
          </p:spPr>
          <p:txBody>
            <a:bodyPr vert="horz" wrap="square" lIns="0" tIns="12700" rIns="0" bIns="0" rtlCol="0" anchor="t">
              <a:spAutoFit/>
            </a:bodyPr>
            <a:lstStyle/>
            <a:p>
              <a:pPr algn="ctr">
                <a:lnSpc>
                  <a:spcPts val="2875"/>
                </a:lnSpc>
                <a:spcBef>
                  <a:spcPts val="100"/>
                </a:spcBef>
              </a:pPr>
              <a:r>
                <a:rPr lang="en-US" sz="2400" b="1" spc="-25" dirty="0">
                  <a:solidFill>
                    <a:schemeClr val="tx1"/>
                  </a:solidFill>
                  <a:latin typeface="Arial"/>
                  <a:cs typeface="Arial"/>
                </a:rPr>
                <a:t>13%</a:t>
              </a:r>
              <a:endParaRPr sz="2400" dirty="0">
                <a:solidFill>
                  <a:schemeClr val="tx1"/>
                </a:solidFill>
                <a:latin typeface="Arial"/>
                <a:cs typeface="Arial"/>
              </a:endParaRPr>
            </a:p>
            <a:p>
              <a:pPr marL="12065" marR="5080" indent="-635" algn="ctr">
                <a:lnSpc>
                  <a:spcPts val="1320"/>
                </a:lnSpc>
                <a:spcBef>
                  <a:spcPts val="40"/>
                </a:spcBef>
              </a:pPr>
              <a:r>
                <a:rPr lang="en-US" sz="1100" dirty="0">
                  <a:solidFill>
                    <a:schemeClr val="tx1"/>
                  </a:solidFill>
                  <a:latin typeface="Calibri"/>
                  <a:cs typeface="Calibri"/>
                </a:rPr>
                <a:t>of extreme risk orders issued in California prevented a potential mass shooting (Source</a:t>
              </a:r>
              <a:r>
                <a:rPr lang="en-US" sz="1100" dirty="0">
                  <a:solidFill>
                    <a:srgbClr val="FF0000"/>
                  </a:solidFill>
                  <a:latin typeface="Calibri"/>
                  <a:cs typeface="Calibri"/>
                </a:rPr>
                <a:t>: </a:t>
              </a:r>
              <a:r>
                <a:rPr lang="en-US" sz="1100" dirty="0">
                  <a:solidFill>
                    <a:srgbClr val="FF0000"/>
                  </a:solidFill>
                  <a:latin typeface="Calibri"/>
                  <a:cs typeface="Calibri"/>
                  <a:hlinkClick r:id="rId9"/>
                </a:rPr>
                <a:t>Annals of Internal Medicine</a:t>
              </a:r>
              <a:r>
                <a:rPr lang="en-US" sz="1100" dirty="0">
                  <a:solidFill>
                    <a:schemeClr val="tx1"/>
                  </a:solidFill>
                  <a:latin typeface="Calibri"/>
                  <a:cs typeface="Calibri"/>
                </a:rPr>
                <a:t>)</a:t>
              </a:r>
              <a:endParaRPr sz="1100" dirty="0">
                <a:solidFill>
                  <a:schemeClr val="tx1"/>
                </a:solidFill>
                <a:latin typeface="Calibri"/>
                <a:cs typeface="Calibri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473</Words>
  <Application>Microsoft Office PowerPoint</Application>
  <PresentationFormat>Custom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Pause to Heal Extreme Risk Laws Education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Madeline Miller</dc:creator>
  <cp:lastModifiedBy>Sammi Fischer</cp:lastModifiedBy>
  <cp:revision>87</cp:revision>
  <dcterms:created xsi:type="dcterms:W3CDTF">2025-06-02T20:18:51Z</dcterms:created>
  <dcterms:modified xsi:type="dcterms:W3CDTF">2025-11-05T17:35:05Z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2024-10-08T00:00:00Z</vt:filetime>
  </property>
  <property fmtid="{D5CDD505-2E9C-101B-9397-08002B2CF9AE}" pid="3" name="Creator">
    <vt:lpwstr>Acrobat PDFMaker 24 for PowerPoint</vt:lpwstr>
  </property>
  <property fmtid="{D5CDD505-2E9C-101B-9397-08002B2CF9AE}" pid="4" name="LastSaved">
    <vt:filetime>2025-06-02T00:00:00Z</vt:filetime>
  </property>
  <property fmtid="{D5CDD505-2E9C-101B-9397-08002B2CF9AE}" pid="5" name="Producer">
    <vt:lpwstr>Adobe PDF Library 24.3.144</vt:lpwstr>
  </property>
</Properties>
</file>